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296D"/>
    <a:srgbClr val="FAA41A"/>
    <a:srgbClr val="F26322"/>
    <a:srgbClr val="009EAD"/>
    <a:srgbClr val="8AC640"/>
    <a:srgbClr val="6B2976"/>
    <a:srgbClr val="9D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14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9F94-DC28-43C5-9C50-C726B3ECFE61}" type="datetimeFigureOut">
              <a:rPr lang="en-AU" smtClean="0"/>
              <a:t>9/09/2021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1B91-5A6A-4838-BB13-A4EB92079F1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99022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9F94-DC28-43C5-9C50-C726B3ECFE61}" type="datetimeFigureOut">
              <a:rPr lang="en-AU" smtClean="0"/>
              <a:t>9/09/2021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1B91-5A6A-4838-BB13-A4EB92079F1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073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9F94-DC28-43C5-9C50-C726B3ECFE61}" type="datetimeFigureOut">
              <a:rPr lang="en-AU" smtClean="0"/>
              <a:t>9/09/2021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1B91-5A6A-4838-BB13-A4EB92079F1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365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9F94-DC28-43C5-9C50-C726B3ECFE61}" type="datetimeFigureOut">
              <a:rPr lang="en-AU" smtClean="0"/>
              <a:t>9/09/2021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1B91-5A6A-4838-BB13-A4EB92079F1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1176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9F94-DC28-43C5-9C50-C726B3ECFE61}" type="datetimeFigureOut">
              <a:rPr lang="en-AU" smtClean="0"/>
              <a:t>9/09/2021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1B91-5A6A-4838-BB13-A4EB92079F1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4049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9F94-DC28-43C5-9C50-C726B3ECFE61}" type="datetimeFigureOut">
              <a:rPr lang="en-AU" smtClean="0"/>
              <a:t>9/09/2021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1B91-5A6A-4838-BB13-A4EB92079F1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298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9F94-DC28-43C5-9C50-C726B3ECFE61}" type="datetimeFigureOut">
              <a:rPr lang="en-AU" smtClean="0"/>
              <a:t>9/09/2021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1B91-5A6A-4838-BB13-A4EB92079F1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875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9F94-DC28-43C5-9C50-C726B3ECFE61}" type="datetimeFigureOut">
              <a:rPr lang="en-AU" smtClean="0"/>
              <a:t>9/09/2021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1B91-5A6A-4838-BB13-A4EB92079F1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774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9F94-DC28-43C5-9C50-C726B3ECFE61}" type="datetimeFigureOut">
              <a:rPr lang="en-AU" smtClean="0"/>
              <a:t>9/09/2021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1B91-5A6A-4838-BB13-A4EB92079F1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095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9F94-DC28-43C5-9C50-C726B3ECFE61}" type="datetimeFigureOut">
              <a:rPr lang="en-AU" smtClean="0"/>
              <a:t>9/09/2021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1B91-5A6A-4838-BB13-A4EB92079F1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727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9F94-DC28-43C5-9C50-C726B3ECFE61}" type="datetimeFigureOut">
              <a:rPr lang="en-AU" smtClean="0"/>
              <a:t>9/09/2021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1B91-5A6A-4838-BB13-A4EB92079F1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833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49F94-DC28-43C5-9C50-C726B3ECFE61}" type="datetimeFigureOut">
              <a:rPr lang="en-AU" smtClean="0"/>
              <a:t>9/09/2021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71B91-5A6A-4838-BB13-A4EB92079F1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95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ouncil branding" title="Council logo image"/>
          <p:cNvGrpSpPr/>
          <p:nvPr/>
        </p:nvGrpSpPr>
        <p:grpSpPr>
          <a:xfrm>
            <a:off x="96281" y="112390"/>
            <a:ext cx="1392110" cy="921217"/>
            <a:chOff x="93790" y="95414"/>
            <a:chExt cx="1392110" cy="917985"/>
          </a:xfrm>
        </p:grpSpPr>
        <p:sp>
          <p:nvSpPr>
            <p:cNvPr id="30" name="Purple background"/>
            <p:cNvSpPr/>
            <p:nvPr/>
          </p:nvSpPr>
          <p:spPr>
            <a:xfrm>
              <a:off x="93790" y="95414"/>
              <a:ext cx="1392110" cy="917985"/>
            </a:xfrm>
            <a:prstGeom prst="rect">
              <a:avLst/>
            </a:prstGeom>
            <a:solidFill>
              <a:srgbClr val="6A287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  <a:spcAft>
                  <a:spcPts val="1000"/>
                </a:spcAft>
              </a:pPr>
              <a:endParaRPr lang="en-AU" sz="11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" name="Council logo image" descr="Logo of the Independent Advisory Council. " title="Logo 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857" y="294669"/>
              <a:ext cx="1127977" cy="504219"/>
            </a:xfrm>
            <a:prstGeom prst="rect">
              <a:avLst/>
            </a:prstGeom>
          </p:spPr>
        </p:pic>
      </p:grpSp>
      <p:sp>
        <p:nvSpPr>
          <p:cNvPr id="4" name="Title - Purple background" descr="The title of this document is: Independent Advisory Council (Council) to the National Disability Insurance Scheme (NDIS) Work Plan 2021-22.&#10;&#10;The Work Plan includes:&#10;Formal advice &#10;Informal advice &#10;Council Reference Groups &#10;Council communications &#10;Monitoring Council advice. &#10;&#10;The purpose of Council is: &#10;Council brings the voice of participants, their families and carers to the centre of the NDIS. &#10;" title="Title and purpose heading "/>
          <p:cNvSpPr/>
          <p:nvPr/>
        </p:nvSpPr>
        <p:spPr>
          <a:xfrm>
            <a:off x="1485900" y="112390"/>
            <a:ext cx="10608564" cy="921217"/>
          </a:xfrm>
          <a:prstGeom prst="rect">
            <a:avLst/>
          </a:prstGeom>
          <a:solidFill>
            <a:srgbClr val="6A287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endParaRPr lang="en-AU" sz="1100" b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- Council Work Plan 2021-22"/>
          <p:cNvSpPr>
            <a:spLocks noGrp="1"/>
          </p:cNvSpPr>
          <p:nvPr>
            <p:ph type="ctrTitle"/>
          </p:nvPr>
        </p:nvSpPr>
        <p:spPr>
          <a:xfrm>
            <a:off x="1617966" y="227875"/>
            <a:ext cx="9144000" cy="302752"/>
          </a:xfrm>
        </p:spPr>
        <p:txBody>
          <a:bodyPr>
            <a:normAutofit/>
          </a:bodyPr>
          <a:lstStyle/>
          <a:p>
            <a:pPr algn="l"/>
            <a:r>
              <a:rPr lang="en-A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Work Plan 2021-22</a:t>
            </a:r>
            <a:endParaRPr lang="en-AU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- Council purpose"/>
          <p:cNvSpPr>
            <a:spLocks noGrp="1"/>
          </p:cNvSpPr>
          <p:nvPr>
            <p:ph type="subTitle" idx="1"/>
          </p:nvPr>
        </p:nvSpPr>
        <p:spPr>
          <a:xfrm>
            <a:off x="1617966" y="524633"/>
            <a:ext cx="10307334" cy="472398"/>
          </a:xfrm>
        </p:spPr>
        <p:txBody>
          <a:bodyPr>
            <a:normAutofit/>
          </a:bodyPr>
          <a:lstStyle/>
          <a:p>
            <a:pPr algn="l"/>
            <a:r>
              <a:rPr lang="en-AU" sz="11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Independent Advisory Council (Council) to the National Disability Insurance Scheme (NDIS) brings the voice of participants, their families and carers to the centre of the NDIS. </a:t>
            </a:r>
          </a:p>
          <a:p>
            <a:pPr algn="l"/>
            <a:endParaRPr lang="en-AU" dirty="0"/>
          </a:p>
        </p:txBody>
      </p:sp>
      <p:sp>
        <p:nvSpPr>
          <p:cNvPr id="20" name="Formal advice" descr="Heading for Formal advice. " title="Formal advice "/>
          <p:cNvSpPr txBox="1"/>
          <p:nvPr/>
        </p:nvSpPr>
        <p:spPr>
          <a:xfrm>
            <a:off x="97525" y="1170727"/>
            <a:ext cx="2165460" cy="230832"/>
          </a:xfrm>
          <a:prstGeom prst="rect">
            <a:avLst/>
          </a:prstGeom>
          <a:solidFill>
            <a:srgbClr val="C5296D"/>
          </a:solidFill>
          <a:ln w="19050">
            <a:solidFill>
              <a:srgbClr val="C5296D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advice</a:t>
            </a:r>
            <a:endParaRPr lang="en-AU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xplanation of formal advice" descr="Text box gives an explanation of the formal advice Council will give as part of its Work Plan 2021-22. " title="Explanation of formal advice "/>
          <p:cNvSpPr txBox="1"/>
          <p:nvPr/>
        </p:nvSpPr>
        <p:spPr>
          <a:xfrm>
            <a:off x="97177" y="1401559"/>
            <a:ext cx="2165460" cy="784830"/>
          </a:xfrm>
          <a:prstGeom prst="rect">
            <a:avLst/>
          </a:prstGeom>
          <a:noFill/>
          <a:ln w="19050">
            <a:solidFill>
              <a:srgbClr val="C5296D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Behaviour Support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Equity in the NDIS: improving access and outcomes for diverse communities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Participants </a:t>
            </a:r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who are 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ageing.*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xplanation of formal advice, part two" descr="Text box gives an explanation of the formal advice Council will give as part of its Work Plan 2021-22. " title="Explanation of formal advice "/>
          <p:cNvSpPr/>
          <p:nvPr/>
        </p:nvSpPr>
        <p:spPr>
          <a:xfrm>
            <a:off x="96281" y="2343717"/>
            <a:ext cx="2160000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AU" sz="7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* Work on this advice will start in 2021-22 and Council will present the completed formal advice the National Disability Insurance Agency (NDIA) Board in 2022-23, due to its complexity. </a:t>
            </a:r>
          </a:p>
        </p:txBody>
      </p:sp>
      <p:sp>
        <p:nvSpPr>
          <p:cNvPr id="21" name="Informal advice" descr="Heading for Informal advice. " title="Informal advice "/>
          <p:cNvSpPr txBox="1"/>
          <p:nvPr/>
        </p:nvSpPr>
        <p:spPr>
          <a:xfrm>
            <a:off x="2420193" y="1170727"/>
            <a:ext cx="2268000" cy="243208"/>
          </a:xfrm>
          <a:prstGeom prst="rect">
            <a:avLst/>
          </a:prstGeom>
          <a:solidFill>
            <a:srgbClr val="8AC640"/>
          </a:solidFill>
          <a:ln w="19050">
            <a:solidFill>
              <a:srgbClr val="8AC640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lang="en-AU" sz="900" b="1" dirty="0" smtClean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Informal advice </a:t>
            </a:r>
            <a:endParaRPr lang="en-AU" sz="9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Explanation of informal advice" descr="Text box gives an explanation of informal advice Council will give as part of its Work Plan 2021-22." title="Explanation of informal advice "/>
          <p:cNvSpPr txBox="1"/>
          <p:nvPr/>
        </p:nvSpPr>
        <p:spPr>
          <a:xfrm>
            <a:off x="2420193" y="1401559"/>
            <a:ext cx="2268000" cy="4745915"/>
          </a:xfrm>
          <a:prstGeom prst="rect">
            <a:avLst/>
          </a:prstGeom>
          <a:noFill/>
          <a:ln w="19050">
            <a:solidFill>
              <a:srgbClr val="8AC640"/>
            </a:solidFill>
          </a:ln>
        </p:spPr>
        <p:txBody>
          <a:bodyPr wrap="square" rtlCol="0">
            <a:spAutoFit/>
          </a:bodyPr>
          <a:lstStyle/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 smtClean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Best </a:t>
            </a: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practice engagement with the disability community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Children and young people with Autism Spectrum Disorder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Early Childhood Early Intervention (ECEI) reset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Complex Support Needs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Supporting participants to be included in the community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Access and eligibility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Self-management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Pathways to employment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Research and evaluation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Home and living supports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NDIA communications: embedding best practice in accessible and inclusive communications for all NDIS participants, families and </a:t>
            </a:r>
            <a:r>
              <a:rPr lang="en-AU" sz="900" dirty="0" smtClean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carers</a:t>
            </a:r>
            <a:endParaRPr lang="en-AU" sz="900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Support for decision making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NDIA responsiveness to diverse populations for emergency preparedness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Information Linkages and Capacity Building (ILC)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National Disability Strategy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Interface with mainstream services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Legislative changes to NDIS Act</a:t>
            </a:r>
          </a:p>
          <a:p>
            <a:pPr marL="171450" lvl="0" indent="-171450">
              <a:lnSpc>
                <a:spcPct val="12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Participant Service Guarantee.</a:t>
            </a:r>
          </a:p>
        </p:txBody>
      </p:sp>
      <p:sp>
        <p:nvSpPr>
          <p:cNvPr id="22" name="Council Reference Groups" descr="Heading for Council Reference Groups. " title="Council Reference Groups "/>
          <p:cNvSpPr txBox="1"/>
          <p:nvPr/>
        </p:nvSpPr>
        <p:spPr>
          <a:xfrm>
            <a:off x="4852694" y="1170727"/>
            <a:ext cx="2448000" cy="243208"/>
          </a:xfrm>
          <a:prstGeom prst="rect">
            <a:avLst/>
          </a:prstGeom>
          <a:solidFill>
            <a:srgbClr val="009EAD"/>
          </a:solidFill>
          <a:ln w="19050">
            <a:solidFill>
              <a:srgbClr val="009EAD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lang="en-AU" sz="9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Council Reference Groups </a:t>
            </a:r>
            <a:endParaRPr lang="en-AU" sz="900" b="1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Explanation of Council Reference Groups" descr="Text box gives an explanation of work that Council Reference Groups will do as part of Council's Work Plan 2021-22." title="Explanation of Council Reference Groups "/>
          <p:cNvSpPr txBox="1"/>
          <p:nvPr/>
        </p:nvSpPr>
        <p:spPr>
          <a:xfrm>
            <a:off x="4852694" y="1401559"/>
            <a:ext cx="2448000" cy="5410712"/>
          </a:xfrm>
          <a:prstGeom prst="rect">
            <a:avLst/>
          </a:prstGeom>
          <a:noFill/>
          <a:ln w="19050">
            <a:solidFill>
              <a:srgbClr val="009EAD"/>
            </a:solidFill>
          </a:ln>
        </p:spPr>
        <p:txBody>
          <a:bodyPr wrap="square" rtlCol="0">
            <a:spAutoFit/>
          </a:bodyPr>
          <a:lstStyle/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 smtClean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Continue </a:t>
            </a: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to engage </a:t>
            </a:r>
            <a:r>
              <a:rPr lang="en-AU" sz="900" dirty="0" smtClean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with Council's Reference </a:t>
            </a: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Groups in the development and delivery of formal and informal </a:t>
            </a:r>
            <a:r>
              <a:rPr lang="en-AU" sz="900" dirty="0" smtClean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advice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Support the work priorities of Reference </a:t>
            </a:r>
            <a:r>
              <a:rPr lang="en-AU" sz="9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Groups </a:t>
            </a:r>
            <a:r>
              <a:rPr lang="en-AU" sz="90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while </a:t>
            </a:r>
            <a:r>
              <a:rPr lang="en-AU" sz="9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being </a:t>
            </a:r>
            <a:r>
              <a:rPr lang="en-AU" sz="90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responsive to other issues that may </a:t>
            </a:r>
            <a:r>
              <a:rPr lang="en-AU" sz="9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arise throughout the </a:t>
            </a:r>
            <a:r>
              <a:rPr lang="en-AU" sz="90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year. </a:t>
            </a:r>
          </a:p>
          <a:p>
            <a:pPr lvl="0">
              <a:lnSpc>
                <a:spcPct val="120000"/>
              </a:lnSpc>
            </a:pPr>
            <a:endParaRPr lang="en-AU" sz="900" dirty="0" smtClean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AU" sz="900" dirty="0" smtClean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Combined </a:t>
            </a: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priorities across all four Reference Groups include: 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Amplifying the voices of children and young people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Supporting families to promote and achieve inclusion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 smtClean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Mainstream interface </a:t>
            </a: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challenges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Data and evaluation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Engagement and communications, including meaningful engagement and outcomes for diverse and underserviced communities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Responsiveness of NDIA policy and practice to the needs of diverse communities 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ILC 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Challenges in home and living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Reasonable and necessary home and living supports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Supported Independent Living (SIL)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Individualised Living Options (ILO) diversity 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Support for decision making.</a:t>
            </a:r>
          </a:p>
        </p:txBody>
      </p:sp>
      <p:sp>
        <p:nvSpPr>
          <p:cNvPr id="24" name="Council communications" descr="Heading for Council communications. " title="Council communications "/>
          <p:cNvSpPr txBox="1"/>
          <p:nvPr/>
        </p:nvSpPr>
        <p:spPr>
          <a:xfrm>
            <a:off x="7443831" y="1158351"/>
            <a:ext cx="2340000" cy="243208"/>
          </a:xfrm>
          <a:prstGeom prst="rect">
            <a:avLst/>
          </a:prstGeom>
          <a:solidFill>
            <a:srgbClr val="F26322"/>
          </a:solidFill>
          <a:ln w="19050">
            <a:solidFill>
              <a:srgbClr val="F26322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lang="en-AU" sz="9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Council communications </a:t>
            </a:r>
            <a:endParaRPr lang="en-AU" sz="900" b="1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Explanation of Council communications" descr="Text box gives an explanation of Council communications priorities, as part of Council's Work Plan 2021-22." title="Explanation of Council communications"/>
          <p:cNvSpPr txBox="1"/>
          <p:nvPr/>
        </p:nvSpPr>
        <p:spPr>
          <a:xfrm>
            <a:off x="7443831" y="1401559"/>
            <a:ext cx="2338755" cy="3582519"/>
          </a:xfrm>
          <a:prstGeom prst="rect">
            <a:avLst/>
          </a:prstGeom>
          <a:noFill/>
          <a:ln w="19050">
            <a:solidFill>
              <a:srgbClr val="F26322"/>
            </a:solidFill>
          </a:ln>
        </p:spPr>
        <p:txBody>
          <a:bodyPr wrap="square" rtlCol="0">
            <a:spAutoFit/>
          </a:bodyPr>
          <a:lstStyle/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 smtClean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Ongoing </a:t>
            </a: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implementation of Council’s Communications Strategy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Rollout of Council’s ‘Roadshow’, the internal education initiative to raise awareness of Council and its role within the </a:t>
            </a:r>
            <a:r>
              <a:rPr lang="en-AU" sz="900" dirty="0" smtClean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NDIS</a:t>
            </a:r>
            <a:endParaRPr lang="en-AU" sz="900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Council’s website redevelopment, with improvements to website accessibility and key documents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Increased engagement with external stakeholders including:</a:t>
            </a:r>
          </a:p>
          <a:p>
            <a:pPr marL="447675" lvl="1" indent="-18256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Disability Representative Organisations</a:t>
            </a:r>
          </a:p>
          <a:p>
            <a:pPr marL="447675" lvl="1" indent="-18256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State and territory disability advisory groups</a:t>
            </a:r>
          </a:p>
          <a:p>
            <a:pPr marL="447675" lvl="1" indent="-18256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Department of Social Services </a:t>
            </a:r>
          </a:p>
          <a:p>
            <a:pPr marL="447675" lvl="1" indent="-18256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Royal Commission into Violence, Abuse, Neglect and Exploitation of People with Disability</a:t>
            </a:r>
          </a:p>
          <a:p>
            <a:pPr marL="447675" lvl="1" indent="-18256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NDIS Quality and Safeguards Commission. </a:t>
            </a:r>
          </a:p>
        </p:txBody>
      </p:sp>
      <p:sp>
        <p:nvSpPr>
          <p:cNvPr id="25" name="Monitoring Council advice" descr="Heading for Monitoring Council advice. " title="Monitoring Council advice"/>
          <p:cNvSpPr txBox="1"/>
          <p:nvPr/>
        </p:nvSpPr>
        <p:spPr>
          <a:xfrm>
            <a:off x="9935817" y="1158351"/>
            <a:ext cx="2160000" cy="258532"/>
          </a:xfrm>
          <a:prstGeom prst="rect">
            <a:avLst/>
          </a:prstGeom>
          <a:solidFill>
            <a:srgbClr val="FAA41A"/>
          </a:solidFill>
          <a:ln w="19050">
            <a:solidFill>
              <a:srgbClr val="FAA41A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lang="en-A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Monitoring Council advice </a:t>
            </a:r>
            <a:endParaRPr lang="en-A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Explanation of Monitoring Council advice" descr="Text box gives an explanation about the work Council will do to monitor its advice, as part of Council's Work Plan 2021-22." title="Explanation of monitoring Council advice"/>
          <p:cNvSpPr txBox="1"/>
          <p:nvPr/>
        </p:nvSpPr>
        <p:spPr>
          <a:xfrm>
            <a:off x="9935817" y="1411155"/>
            <a:ext cx="2160000" cy="2585323"/>
          </a:xfrm>
          <a:prstGeom prst="rect">
            <a:avLst/>
          </a:prstGeom>
          <a:noFill/>
          <a:ln w="19050">
            <a:solidFill>
              <a:srgbClr val="FAA41A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lang="en-AU" sz="900" dirty="0" smtClean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Continue </a:t>
            </a: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to monitor and </a:t>
            </a:r>
            <a:r>
              <a:rPr lang="en-AU" sz="900" dirty="0" smtClean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support the implementation of Council’s formal advice, including: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 smtClean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Strengthening </a:t>
            </a: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Scheme reforms to access and planning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Supporting LACs to be LACs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Support for families and carers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Choice and control to live a good life of belonging and citizenship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NDIS Supports for participants who are parents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Promoting best practice in Early Childhood Intervention in the NDIS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Support for decision making in the </a:t>
            </a:r>
            <a:r>
              <a:rPr lang="en-AU" sz="900" dirty="0" smtClean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NDIS.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034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Council Work Plan 2021-22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2021-09-08T22:17:42Z</dcterms:created>
  <dcterms:modified xsi:type="dcterms:W3CDTF">2021-09-08T22:19:09Z</dcterms:modified>
</cp:coreProperties>
</file>